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5" r:id="rId5"/>
    <p:sldId id="258" r:id="rId6"/>
    <p:sldId id="259" r:id="rId7"/>
    <p:sldId id="262" r:id="rId8"/>
    <p:sldId id="263" r:id="rId9"/>
    <p:sldId id="266" r:id="rId10"/>
    <p:sldId id="272" r:id="rId11"/>
    <p:sldId id="269" r:id="rId12"/>
    <p:sldId id="270" r:id="rId13"/>
    <p:sldId id="271" r:id="rId14"/>
    <p:sldId id="26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99"/>
    <a:srgbClr val="CC0000"/>
    <a:srgbClr val="FF0000"/>
    <a:srgbClr val="CC3300"/>
    <a:srgbClr val="FF3300"/>
    <a:srgbClr val="11A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7:24.1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73,'18'-2,"-1"0,0-1,1 0,-1-2,0 0,-1-1,8-4,-8 3,1 1,0 0,0 2,1 0,0 0,-1 2,5 0,1119 1,-530 3,-133-2,-477-1,1 1,-1 0,1 0,-1 0,0 0,1 1,-1-1,1 0,-1 0,0 1,1-1,-1 1,0-1,0 1,1 0,-1 0,0-1,0 1,0 0,0 0,0 0,0 0,0 0,0 0,0 0,-1 1,1-1,0 0,0 1,0 3,0 0,0-1,-1 1,0 0,0 0,0 0,0 4,-1-2,1-2,-1 0,1 1,0 0,0 0,0-1,1 1,-1 0,2 0,-1-1,0 1,1-1,0 1,2 3,-2-6,-1-1,1 1,-1 0,0 0,0 0,0 0,-1 0,1 0,-1 0,1 0,-1 0,0 0,0 1,-1 0,1-2,-1-1,1 0,0 1,-1-1,0 0,1 1,-1-1,0 0,0 0,1 0,-1 1,0-1,0 0,0 0,0 0,-1-1,1 1,0 0,0 0,0-1,-1 1,1 0,0-1,-1 0,1 1,0-1,-1 0,1 1,-1-1,1 0,-1 0,-73 2,-17-4,-1 0,1 1,10-1,-26 5,90 0,-1 1,1 0,0 1,-10 5,-28 7,23-4,27-11,1 1,-1-1,0 0,0 0,0-1,0 0,0 0,-1 0,-36-1,31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01:25.8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70,'143'2,"149"-4,-228-3,-17 1,17 1,76-2,-4-1,220 6,-324-2,0-1,-1-2,13-4,22-3,22 3,0 3,44 5,-118 1,1072 0,-874 12,-59 0,662-13,-437 2,-367-1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02:25.5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25,'755'0,"-662"-7,-36 1,-3 1,-18 1,22 2,-34 2,-13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0:26.0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1,'1339'0,"-1330"0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0:36.3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57,'102'2,"-14"0,34-6,-45-4,-32 2,45 1,67-4,4-1,424 11,-447-11,628 10,-633-10,860 11,-871 8,283-9,-396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0:40.3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1,'511'0,"-503"0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0:47.3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80,'8'1,"0"-1,1 0,-1-1,1 0,-1 0,0-1,0 0,0 0,0-1,0 0,0 0,-1-1,0 0,2-1,0 0,-1 1,1 0,0 1,0 0,1 0,5-1,22-6,-20 6,0 0,0 2,1 0,-1 1,0 1,1 0,9 2,25 0,1135-2,-1150 4,-27-2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1:05.2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48,'139'2,"146"-4,-228-1,86-3,77-2,78 5,-158 5,494-2,-476-10,-71 11,14 1,7-5,-26-6,-39 4,41-1,635 7,-708-1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1:11.7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0 108,'142'-10,"-134"9,0 0,0-1,-1 0,1 0,0-1,-1 1,0-2,3-1,20-7,14-6,-23 10,0 0,1 1,0 0,17-1,20 3,0 2,48 5,-16 0,743-2,-828 0,0 1,0 0,0 0,0 1,0 0,2 0,-2 1,1-1,-1-1,1 1,0-1,2 0,44 0,-19 0,0 1,2 1,20 0,-48-4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41:14.4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77,'5'-1,"0"0,0 1,0-2,0 1,-1-1,3 0,14-5,10-1,-10 3,-1 1,1 0,1 2,116-18,-79 14,13 3,31-3,-24 4,-70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7:54.2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7:58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35,'13'-1,"1"0,-1-1,0-1,4-1,32-6,38-2,-74 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8:03.8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12,'70'-6,"-35"2,-24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8:07.1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9:01.2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6:59:07.7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0,'1617'0,"-1595"1,1 2,-1 0,5 2,-4-1,0 0,0-2,4 0,1219-2,-1224 1,-1 1,0 1,9 2,-10 0,2-2,-1 0,12-1,119 9,47-11,-189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01:11.8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9T07:01:17.6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0 120,'5'-4,"-1"1,1-1,0 1,0 0,1 1,-1-1,0 1,1 0,-1 0,1 1,0-1,0 1,1 1,17-3,1 2,12 0,-26 1,114 2,121-3,-181-3,-3-1,4 3,7 3,7 1,13-5,-1-8,-54 5,1 2,18 1,901 4,-790-14,286 14,-445-2,0 0,0 0,0-1,-1 0,1-1,-1 0,4-2,-3 1,0 1,0 0,0 0,1 1,-1 1,7-1,263 1,-126 3,-104-3,-22 0,1 1,-1 1,0 1,0 1,0 2,1 1,-7 0,6 3,0-1,1-1,0-2,0-1,1-1,7-1,280-3,-306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8DEF-8AE3-44C4-A881-EC2923EDA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AF0EF-3DB5-420F-AF7B-861111CE2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D648C-3DFF-467A-8E1D-66E40D8F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1DDA9-189C-4C85-BFDB-53B3E77B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83B2-A96B-4A42-8941-24955BBC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7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965A-1E5F-4F2B-AEAF-B107375F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7E5F4-11EF-442C-9689-1CA9E53AD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C2C94-33AC-4C27-B2D6-BE27F7ACD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000A7-DF98-47E4-B0B9-0EA556B6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BEC8-C46F-4FCF-9CFA-1AD68DEF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6FA1F-3714-4B05-8988-DCE9EDBAD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C7AF9-E60A-4D05-A60E-02D17A530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78697-01B0-4F66-B423-D02B5A58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28C6-BFF6-4944-AF99-344F19EE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4291-5FB5-4C9F-A9A8-F19C4582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CFBA-5CBD-445E-90E0-1FBEB7CE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3ACC-E5D8-4822-A729-87D56C92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04A01-735D-40B4-8628-6DE8055A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350A-6835-4A6D-8468-B79A68EB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A16C-3BB0-45D1-9C20-701AA74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3D5D-8DC1-40CC-BF94-28E7D215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9F017-ED61-4744-B85D-56C18DFAC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310D7-5667-4816-80D2-D5482EE9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230C-1BF1-4C06-B355-E707D864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02B14-1D72-48A5-8D27-1290EE42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0BBA-A9BB-4855-ABA9-63A36B69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D0BE-3C2B-49D5-BDAE-BDA32A2E4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078B6-4CB1-4DEB-A066-EA7D7F0F4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96FFF-3812-4C98-B46A-81908A9B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3747D-88A3-4372-830D-9EFC69BD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FFFE7-FCF9-468E-91C8-CDE19953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7230-17DC-4710-957B-9ED0171D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56FF-45C1-442B-BF90-DFA6D9688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54105-F978-440A-9F33-BBDD724B1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4764-8924-487E-9187-8F694CC5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104AA-B721-499A-8D39-2D84E3FD5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F07D2-72DE-4273-812B-8815613C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AC6E3-F4BE-489B-961C-55807B90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95F60-A18D-4D2E-8D8C-D0BF6194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3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951B-BE55-4638-9723-58D065F8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C275B-AAE0-4ABD-90C9-7DC06C0D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2958C-81FC-4B46-AACE-9181E1AE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B8343-6550-4524-98F2-620392E0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1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DB428-2A90-484C-9FDF-6FB9CC89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2B030-E752-4028-B20C-E6BC869C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8ABD8-E7FF-4116-850C-1A3A402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1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C420-188A-4553-9DF6-028A5643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BF6B-1ADD-487E-BFE2-2D93FF79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F8A6-4612-401E-BE0D-8458015FA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92961-0D19-42A5-ACA6-5F8BA79A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59EFA-7811-4250-90C7-4F617591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3323B-0A0D-4B9A-86FD-276E891F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5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36F4-3435-494C-AA08-66DA1160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8C656-AE08-4D60-B4D0-1D27FEB50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AF578-68D5-4FF0-87DC-CF341062A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FBABF-3EA5-43B1-A3D8-098B2894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2BE5-B4E9-4A45-8AB0-F003662B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0428D-E3EE-4A0C-89C2-76DBB99F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276AA-57CD-42D2-B2A0-8DD881B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0DA37-0CA4-4F60-8B33-2FA16C569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B6028-F803-4A44-82F5-649793FF9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085D-2DC9-4351-9D7D-58388B16146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F0D5A-3A0D-4755-BA1C-41CA2E369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D945F-7254-4E56-9BC1-A9C94A57F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81DD9-8BDE-4583-B734-8B1C2E507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9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26" Type="http://schemas.openxmlformats.org/officeDocument/2006/relationships/image" Target="../media/image22.png"/><Relationship Id="rId39" Type="http://schemas.openxmlformats.org/officeDocument/2006/relationships/customXml" Target="../ink/ink18.xml"/><Relationship Id="rId3" Type="http://schemas.openxmlformats.org/officeDocument/2006/relationships/image" Target="../media/image10.png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customXml" Target="../ink/ink15.xml"/><Relationship Id="rId38" Type="http://schemas.openxmlformats.org/officeDocument/2006/relationships/image" Target="../media/image28.png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20" Type="http://schemas.openxmlformats.org/officeDocument/2006/relationships/image" Target="../media/image18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image" Target="../media/image20.png"/><Relationship Id="rId32" Type="http://schemas.openxmlformats.org/officeDocument/2006/relationships/image" Target="../media/image25.png"/><Relationship Id="rId37" Type="http://schemas.openxmlformats.org/officeDocument/2006/relationships/customXml" Target="../ink/ink17.xml"/><Relationship Id="rId40" Type="http://schemas.openxmlformats.org/officeDocument/2006/relationships/image" Target="../media/image29.png"/><Relationship Id="rId5" Type="http://schemas.openxmlformats.org/officeDocument/2006/relationships/customXml" Target="../ink/ink1.xml"/><Relationship Id="rId15" Type="http://schemas.openxmlformats.org/officeDocument/2006/relationships/image" Target="../media/image16.png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31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customXml" Target="../ink/ink6.xml"/><Relationship Id="rId22" Type="http://schemas.openxmlformats.org/officeDocument/2006/relationships/image" Target="../media/image19.png"/><Relationship Id="rId27" Type="http://schemas.openxmlformats.org/officeDocument/2006/relationships/customXml" Target="../ink/ink12.xml"/><Relationship Id="rId30" Type="http://schemas.openxmlformats.org/officeDocument/2006/relationships/image" Target="../media/image24.png"/><Relationship Id="rId35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boat on a body of water&#10;&#10;Description generated with high confidence">
            <a:extLst>
              <a:ext uri="{FF2B5EF4-FFF2-40B4-BE49-F238E27FC236}">
                <a16:creationId xmlns:a16="http://schemas.microsoft.com/office/drawing/2014/main" id="{D7BB98AB-7C42-451E-9B3D-4B5EEC640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" b="7017"/>
          <a:stretch/>
        </p:blipFill>
        <p:spPr>
          <a:xfrm>
            <a:off x="183636" y="202522"/>
            <a:ext cx="11862435" cy="6490507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D1609B-102A-4C77-86A2-ACB29FB96D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51F706-C94E-46D4-BAAE-BAFD1AD976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46DC5-5B0A-41EB-B6E3-9191DBDA52C1}"/>
              </a:ext>
            </a:extLst>
          </p:cNvPr>
          <p:cNvSpPr txBox="1"/>
          <p:nvPr/>
        </p:nvSpPr>
        <p:spPr>
          <a:xfrm>
            <a:off x="9711180" y="471343"/>
            <a:ext cx="2392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odoni MT" panose="02070603080606020203" pitchFamily="18" charset="0"/>
              </a:rPr>
              <a:t>Miracle on the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odoni MT" panose="02070603080606020203" pitchFamily="18" charset="0"/>
              </a:rPr>
              <a:t>Hudson</a:t>
            </a:r>
          </a:p>
        </p:txBody>
      </p:sp>
    </p:spTree>
    <p:extLst>
      <p:ext uri="{BB962C8B-B14F-4D97-AF65-F5344CB8AC3E}">
        <p14:creationId xmlns:p14="http://schemas.microsoft.com/office/powerpoint/2010/main" val="1695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527FCEA-6143-4C5E-8C45-8AC9237ADE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016956-CE9F-4946-8834-A8BC3529D0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D9F91F-72C9-4DB9-ABD0-A8180D8262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9F23AD-7A55-49F3-A3EC-743F47F36B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707087-4054-43E7-AC71-17118CDD6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7090"/>
            <a:ext cx="6741849" cy="5775487"/>
          </a:xfrm>
          <a:prstGeom prst="rect">
            <a:avLst/>
          </a:prstGeom>
        </p:spPr>
      </p:pic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3C2C62FD-7091-4DD0-A7BD-4305FD981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7" b="6819"/>
          <a:stretch/>
        </p:blipFill>
        <p:spPr>
          <a:xfrm>
            <a:off x="7534655" y="487091"/>
            <a:ext cx="4180332" cy="2767240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95A4F67-D792-4634-B4A1-7FDCC049F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68" b="6727"/>
          <a:stretch/>
        </p:blipFill>
        <p:spPr>
          <a:xfrm>
            <a:off x="7577186" y="3631025"/>
            <a:ext cx="4086732" cy="279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64EBE-42C9-49DE-892D-CDC3A954F37D}"/>
              </a:ext>
            </a:extLst>
          </p:cNvPr>
          <p:cNvSpPr/>
          <p:nvPr/>
        </p:nvSpPr>
        <p:spPr>
          <a:xfrm>
            <a:off x="204011" y="149069"/>
            <a:ext cx="3597989" cy="2708434"/>
          </a:xfrm>
          <a:prstGeom prst="rect">
            <a:avLst/>
          </a:prstGeom>
          <a:solidFill>
            <a:srgbClr val="FFCC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D717D9F7-C83B-4B93-A81C-D2C1567E1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/>
          <a:stretch/>
        </p:blipFill>
        <p:spPr>
          <a:xfrm>
            <a:off x="3919588" y="105681"/>
            <a:ext cx="8174730" cy="56710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F6364A-B358-4BEE-B158-0734D2C938D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>
            <a:solidFill>
              <a:srgbClr val="F3A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79E0A-16E0-46CD-8860-802F6B5B9158}"/>
              </a:ext>
            </a:extLst>
          </p:cNvPr>
          <p:cNvSpPr/>
          <p:nvPr/>
        </p:nvSpPr>
        <p:spPr>
          <a:xfrm>
            <a:off x="204012" y="2988486"/>
            <a:ext cx="3578002" cy="2816352"/>
          </a:xfrm>
          <a:prstGeom prst="rect">
            <a:avLst/>
          </a:prstGeom>
          <a:solidFill>
            <a:srgbClr val="FFCC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77B1C-236C-4C88-B2BD-6829A4615C83}"/>
              </a:ext>
            </a:extLst>
          </p:cNvPr>
          <p:cNvSpPr txBox="1"/>
          <p:nvPr/>
        </p:nvSpPr>
        <p:spPr>
          <a:xfrm>
            <a:off x="128016" y="280058"/>
            <a:ext cx="35979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Measures</a:t>
            </a:r>
          </a:p>
          <a:p>
            <a:pPr algn="ctr"/>
            <a:endParaRPr lang="en-US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Total Cost</a:t>
            </a:r>
          </a:p>
          <a:p>
            <a:pPr algn="ctr"/>
            <a:r>
              <a:rPr lang="en-US" sz="1400" dirty="0"/>
              <a:t>     </a:t>
            </a:r>
            <a:r>
              <a:rPr lang="en-US" sz="1400" dirty="0">
                <a:solidFill>
                  <a:schemeClr val="accent1"/>
                </a:solidFill>
              </a:rPr>
              <a:t>SUM</a:t>
            </a:r>
            <a:r>
              <a:rPr lang="en-US" sz="1400" dirty="0"/>
              <a:t>(Sheet1[Cost_Total $])</a:t>
            </a:r>
          </a:p>
          <a:p>
            <a:pPr algn="ctr"/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Sum of Strikes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SUM</a:t>
            </a:r>
            <a:r>
              <a:rPr lang="en-US" sz="1400" dirty="0"/>
              <a:t>(Sheet1[Wildlife_NumberStruck])</a:t>
            </a:r>
          </a:p>
          <a:p>
            <a:pPr algn="ctr"/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Average Cost per Strike</a:t>
            </a:r>
            <a:endParaRPr lang="en-US" sz="1400" b="1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DIVIDE</a:t>
            </a:r>
            <a:r>
              <a:rPr lang="en-US" sz="1400" dirty="0"/>
              <a:t>([Cost_Total $], [Sum of Strikes])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73D93-6DF3-4D8D-9AC0-DE0BDEF9ACE5}"/>
              </a:ext>
            </a:extLst>
          </p:cNvPr>
          <p:cNvSpPr txBox="1"/>
          <p:nvPr/>
        </p:nvSpPr>
        <p:spPr>
          <a:xfrm>
            <a:off x="386814" y="2979030"/>
            <a:ext cx="32918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endParaRPr lang="en-US" dirty="0"/>
          </a:p>
          <a:p>
            <a:r>
              <a:rPr lang="en-US" sz="2000" b="1" dirty="0"/>
              <a:t>Configuration of Scatter Plot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Y axis: </a:t>
            </a:r>
            <a:r>
              <a:rPr lang="en-US" sz="1400" dirty="0"/>
              <a:t>Total Cost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X axis: </a:t>
            </a:r>
            <a:r>
              <a:rPr lang="en-US" sz="1400" dirty="0"/>
              <a:t>Sum of Strikes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Size: </a:t>
            </a:r>
            <a:r>
              <a:rPr lang="en-US" sz="1400" dirty="0"/>
              <a:t>Average Cost per Strike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Legend: </a:t>
            </a:r>
            <a:r>
              <a:rPr lang="en-US" sz="1400" dirty="0"/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Play Axis: </a:t>
            </a:r>
            <a:r>
              <a:rPr lang="en-US" sz="1400" dirty="0"/>
              <a:t>Flight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9192E-DA0A-48E7-9EB6-3A75CA6ADD67}"/>
              </a:ext>
            </a:extLst>
          </p:cNvPr>
          <p:cNvSpPr/>
          <p:nvPr/>
        </p:nvSpPr>
        <p:spPr>
          <a:xfrm>
            <a:off x="0" y="5898297"/>
            <a:ext cx="12192000" cy="95970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odoni MT" panose="02070603080606020203" pitchFamily="18" charset="0"/>
              </a:rPr>
              <a:t>Motion- Cost Model </a:t>
            </a:r>
          </a:p>
        </p:txBody>
      </p:sp>
    </p:spTree>
    <p:extLst>
      <p:ext uri="{BB962C8B-B14F-4D97-AF65-F5344CB8AC3E}">
        <p14:creationId xmlns:p14="http://schemas.microsoft.com/office/powerpoint/2010/main" val="425499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0F8EEA-3B72-4FAD-BCEC-9161227C2164}"/>
              </a:ext>
            </a:extLst>
          </p:cNvPr>
          <p:cNvSpPr/>
          <p:nvPr/>
        </p:nvSpPr>
        <p:spPr>
          <a:xfrm>
            <a:off x="87976" y="4910329"/>
            <a:ext cx="6465174" cy="1829822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Florida 2010-2011: Sudden Increment in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California: Periodic increase in Cost &amp; Strikes.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Pennsylvania 2007: Drastic increase in bubble size. </a:t>
            </a:r>
          </a:p>
        </p:txBody>
      </p:sp>
      <p:pic>
        <p:nvPicPr>
          <p:cNvPr id="4" name="Picture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9A45E34-E787-4C74-AFC3-289EE88E8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5" t="11487" r="21100" b="16353"/>
          <a:stretch/>
        </p:blipFill>
        <p:spPr>
          <a:xfrm>
            <a:off x="6629400" y="117849"/>
            <a:ext cx="5486399" cy="3942087"/>
          </a:xfrm>
          <a:prstGeom prst="rect">
            <a:avLst/>
          </a:prstGeom>
        </p:spPr>
      </p:pic>
      <p:pic>
        <p:nvPicPr>
          <p:cNvPr id="6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DE4FD0F-7678-41EA-862F-44B054866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"/>
          <a:stretch/>
        </p:blipFill>
        <p:spPr>
          <a:xfrm>
            <a:off x="100584" y="138953"/>
            <a:ext cx="6452565" cy="4698223"/>
          </a:xfrm>
          <a:prstGeom prst="rect">
            <a:avLst/>
          </a:prstGeom>
        </p:spPr>
      </p:pic>
      <p:pic>
        <p:nvPicPr>
          <p:cNvPr id="8" name="Picture 7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2BB5123-22F1-4A7B-8372-86FCF1D8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61475" r="21700" b="1427"/>
          <a:stretch/>
        </p:blipFill>
        <p:spPr>
          <a:xfrm>
            <a:off x="6629400" y="4133089"/>
            <a:ext cx="5429755" cy="25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4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2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69632-08CF-4DB4-9A5E-1347B9AAD648}"/>
              </a:ext>
            </a:extLst>
          </p:cNvPr>
          <p:cNvSpPr txBox="1"/>
          <p:nvPr/>
        </p:nvSpPr>
        <p:spPr>
          <a:xfrm>
            <a:off x="5986130" y="202021"/>
            <a:ext cx="6103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Airline Industry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Worst Hit Airport – Dallas, Sacramento, LaGuardia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Worst Hit State – California with 10% of strikes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Worst Hit Airline Operator – Southwest, American &amp; Delta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Worst Hit Phase of Flight – Approach with 37% of strikes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1516D-CA6C-4E70-966B-31CCE6547C21}"/>
              </a:ext>
            </a:extLst>
          </p:cNvPr>
          <p:cNvSpPr txBox="1"/>
          <p:nvPr/>
        </p:nvSpPr>
        <p:spPr>
          <a:xfrm>
            <a:off x="301235" y="4990226"/>
            <a:ext cx="6173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Environmentalists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Strikes -  66959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Worst Hit Species – European Starlings, Rock Pigeons &amp; Gulls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E5E86-600A-46AF-9A8E-AA0355B9279C}"/>
              </a:ext>
            </a:extLst>
          </p:cNvPr>
          <p:cNvSpPr txBox="1"/>
          <p:nvPr/>
        </p:nvSpPr>
        <p:spPr>
          <a:xfrm rot="19427061">
            <a:off x="2013087" y="2599728"/>
            <a:ext cx="610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8117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30E7BE-1AC8-4320-8F72-A0AE750BCA67}"/>
              </a:ext>
            </a:extLst>
          </p:cNvPr>
          <p:cNvSpPr txBox="1"/>
          <p:nvPr/>
        </p:nvSpPr>
        <p:spPr>
          <a:xfrm>
            <a:off x="1484623" y="833093"/>
            <a:ext cx="344805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went well</a:t>
            </a:r>
          </a:p>
          <a:p>
            <a:endParaRPr lang="en-US" sz="28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Cleaned dataset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Basic functionalities were User friendly-Motion.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Referred to plenty of YouTube tutorials and peer-reviewed articles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/>
              <a:t>Good team work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88E78-6C25-4C28-88A7-96D82636719E}"/>
              </a:ext>
            </a:extLst>
          </p:cNvPr>
          <p:cNvSpPr txBox="1"/>
          <p:nvPr/>
        </p:nvSpPr>
        <p:spPr>
          <a:xfrm>
            <a:off x="7117237" y="754145"/>
            <a:ext cx="40600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What Did NOT go Well </a:t>
            </a:r>
          </a:p>
          <a:p>
            <a:endParaRPr lang="en-US" sz="2800" dirty="0"/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Power BI freezing moments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endParaRPr lang="en-US" sz="2000" dirty="0"/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Limited Measures </a:t>
            </a:r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Complex sharing of Query Parameter.</a:t>
            </a:r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No Story option</a:t>
            </a:r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Unavailability of interactive PowerPoints. </a:t>
            </a:r>
          </a:p>
          <a:p>
            <a:pPr marL="457200" lvl="0" indent="-457200">
              <a:buFont typeface="Calibri" panose="020F0502020204030204" pitchFamily="34" charset="0"/>
              <a:buChar char="x"/>
            </a:pPr>
            <a:r>
              <a:rPr lang="en-US" sz="2000" dirty="0"/>
              <a:t>Data Limitation: Voluntary Reporting System.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56DF7-423E-43FD-AAF7-43D3C58953F5}"/>
              </a:ext>
            </a:extLst>
          </p:cNvPr>
          <p:cNvSpPr/>
          <p:nvPr/>
        </p:nvSpPr>
        <p:spPr>
          <a:xfrm>
            <a:off x="2175907" y="4442698"/>
            <a:ext cx="5320044" cy="197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Next Time</a:t>
            </a:r>
            <a:endParaRPr lang="en-US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Migration Trend analysis.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Population Vs. Strikes rates analysis.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Aircraft models Vs. Strikes analysis.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Will use laptop with &lt;16Gb RAM &amp; i7 core. 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5AC705-7430-4663-9DB6-D9A76A808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31373" b="30588"/>
          <a:stretch/>
        </p:blipFill>
        <p:spPr>
          <a:xfrm rot="21158274">
            <a:off x="785127" y="608171"/>
            <a:ext cx="1175650" cy="449838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42BEF9-2835-4AA9-839B-94153467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31373" b="30588"/>
          <a:stretch/>
        </p:blipFill>
        <p:spPr>
          <a:xfrm rot="2391706">
            <a:off x="5753275" y="702707"/>
            <a:ext cx="1175650" cy="449838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4F022-8A13-44F6-A93A-9253D858D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22268" r="18086" b="23838"/>
          <a:stretch/>
        </p:blipFill>
        <p:spPr>
          <a:xfrm>
            <a:off x="6679355" y="748169"/>
            <a:ext cx="476521" cy="433804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D059D1-28CA-437D-9DA0-BF3B005EE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31373" b="30588"/>
          <a:stretch/>
        </p:blipFill>
        <p:spPr>
          <a:xfrm rot="1012551">
            <a:off x="3922535" y="4427598"/>
            <a:ext cx="1175650" cy="4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5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</a:blip>
          <a:srcRect/>
          <a:stretch>
            <a:fillRect t="-11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6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4000" t="9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FC3C61-0FEF-4470-9E16-3AC50A4B9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7" b="31514"/>
          <a:stretch/>
        </p:blipFill>
        <p:spPr>
          <a:xfrm>
            <a:off x="86852" y="4023360"/>
            <a:ext cx="3946668" cy="1910082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3D6927-C9C7-453F-8639-9C3AFA9E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 t="22741" r="9050" b="36929"/>
          <a:stretch/>
        </p:blipFill>
        <p:spPr>
          <a:xfrm>
            <a:off x="1648030" y="2225039"/>
            <a:ext cx="7262290" cy="2560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6545B-FA8D-4F81-B5B4-94FFFB2C1CEA}"/>
              </a:ext>
            </a:extLst>
          </p:cNvPr>
          <p:cNvSpPr txBox="1"/>
          <p:nvPr/>
        </p:nvSpPr>
        <p:spPr>
          <a:xfrm>
            <a:off x="2771480" y="56558"/>
            <a:ext cx="739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Bodoni MT" panose="02070603080606020203" pitchFamily="18" charset="0"/>
              </a:rPr>
              <a:t>Aircraft Wildlife Strikes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D3A9C5-D7FC-440B-B794-D1FA658E12C8}"/>
              </a:ext>
            </a:extLst>
          </p:cNvPr>
          <p:cNvSpPr txBox="1"/>
          <p:nvPr/>
        </p:nvSpPr>
        <p:spPr>
          <a:xfrm>
            <a:off x="9739463" y="5553957"/>
            <a:ext cx="2524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By: Stuti Sharma   Neena Sharma</a:t>
            </a:r>
          </a:p>
          <a:p>
            <a:r>
              <a:rPr lang="en-US" sz="2400" b="1" dirty="0">
                <a:latin typeface="Bodoni MT" panose="02070603080606020203" pitchFamily="18" charset="0"/>
              </a:rPr>
              <a:t>       </a:t>
            </a:r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BB8B74-01EA-402E-BB63-EEE393D892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21075" r="19926" b="22867"/>
          <a:stretch/>
        </p:blipFill>
        <p:spPr>
          <a:xfrm rot="20988303">
            <a:off x="3615222" y="3429000"/>
            <a:ext cx="836596" cy="7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E6B2FF61-1FFA-4BCE-A818-DA6828E09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r="43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19F2F8F-4189-439B-9A11-89EFCBDCC713}"/>
              </a:ext>
            </a:extLst>
          </p:cNvPr>
          <p:cNvSpPr/>
          <p:nvPr/>
        </p:nvSpPr>
        <p:spPr>
          <a:xfrm>
            <a:off x="-497840" y="1645921"/>
            <a:ext cx="6096000" cy="5659120"/>
          </a:xfrm>
          <a:prstGeom prst="flowChartConnector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ABF03-D7E8-4F38-A823-F9895179497D}"/>
              </a:ext>
            </a:extLst>
          </p:cNvPr>
          <p:cNvSpPr txBox="1"/>
          <p:nvPr/>
        </p:nvSpPr>
        <p:spPr>
          <a:xfrm>
            <a:off x="1554480" y="2631440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doni MT" panose="02070603080606020203" pitchFamily="18" charset="0"/>
              </a:rPr>
              <a:t>Objective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1D2ED-560F-4DD2-A5E8-2628AC7F8B28}"/>
              </a:ext>
            </a:extLst>
          </p:cNvPr>
          <p:cNvSpPr txBox="1"/>
          <p:nvPr/>
        </p:nvSpPr>
        <p:spPr>
          <a:xfrm>
            <a:off x="190236" y="3448053"/>
            <a:ext cx="5184404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examine all the available factors contributing to the strikes.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visualize the impact of wildlife strikes on wildlife species.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D3D3C0-6C46-41D7-9A88-C5A94E6F9919}"/>
              </a:ext>
            </a:extLst>
          </p:cNvPr>
          <p:cNvCxnSpPr/>
          <p:nvPr/>
        </p:nvCxnSpPr>
        <p:spPr>
          <a:xfrm>
            <a:off x="1869440" y="3535680"/>
            <a:ext cx="1229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56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generated with high confidence">
            <a:extLst>
              <a:ext uri="{FF2B5EF4-FFF2-40B4-BE49-F238E27FC236}">
                <a16:creationId xmlns:a16="http://schemas.microsoft.com/office/drawing/2014/main" id="{0E271D2F-8B79-4B4A-8BF3-D8FD0E8A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r="42433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8C4608-D63B-425C-BB50-326190CFB3D2}"/>
              </a:ext>
            </a:extLst>
          </p:cNvPr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Bodoni MT" panose="02070603080606020203" pitchFamily="18" charset="0"/>
                <a:ea typeface="+mj-ea"/>
                <a:cs typeface="+mj-cs"/>
              </a:rPr>
              <a:t>Our Story…………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199B-8093-4A7C-9754-3F03F6C3CA3F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Effect across Geography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Seasonality and Weather Effect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Impact on Flights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Cost Model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8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3D09B7-0C6A-468B-98A8-0F12FD51CBD1}"/>
              </a:ext>
            </a:extLst>
          </p:cNvPr>
          <p:cNvSpPr/>
          <p:nvPr/>
        </p:nvSpPr>
        <p:spPr>
          <a:xfrm>
            <a:off x="6416491" y="1739680"/>
            <a:ext cx="2090605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C09F2-F429-4B00-8FAA-91EA76604C4E}"/>
              </a:ext>
            </a:extLst>
          </p:cNvPr>
          <p:cNvSpPr/>
          <p:nvPr/>
        </p:nvSpPr>
        <p:spPr>
          <a:xfrm>
            <a:off x="288926" y="187960"/>
            <a:ext cx="4095750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2E61D-B0BE-49DB-BA23-A75BD1554B5D}"/>
              </a:ext>
            </a:extLst>
          </p:cNvPr>
          <p:cNvSpPr txBox="1"/>
          <p:nvPr/>
        </p:nvSpPr>
        <p:spPr>
          <a:xfrm>
            <a:off x="563881" y="322262"/>
            <a:ext cx="354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Data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92DF2-D764-4155-A989-41138BE91689}"/>
              </a:ext>
            </a:extLst>
          </p:cNvPr>
          <p:cNvSpPr/>
          <p:nvPr/>
        </p:nvSpPr>
        <p:spPr>
          <a:xfrm>
            <a:off x="405765" y="1732279"/>
            <a:ext cx="1463675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E8900-3EA9-4E71-B50C-8BEAF18EA2F9}"/>
              </a:ext>
            </a:extLst>
          </p:cNvPr>
          <p:cNvSpPr txBox="1"/>
          <p:nvPr/>
        </p:nvSpPr>
        <p:spPr>
          <a:xfrm>
            <a:off x="445676" y="1828800"/>
            <a:ext cx="1463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Source</a:t>
            </a:r>
          </a:p>
          <a:p>
            <a:pPr algn="ctr"/>
            <a:r>
              <a:rPr lang="en-US" sz="2000" dirty="0"/>
              <a:t>Data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58F57-20E7-4BF0-A23A-68827E9FC4EE}"/>
              </a:ext>
            </a:extLst>
          </p:cNvPr>
          <p:cNvSpPr/>
          <p:nvPr/>
        </p:nvSpPr>
        <p:spPr>
          <a:xfrm>
            <a:off x="2007873" y="1732279"/>
            <a:ext cx="2376804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0F35E-8BD1-46F6-A490-523C7B097A4C}"/>
              </a:ext>
            </a:extLst>
          </p:cNvPr>
          <p:cNvSpPr txBox="1"/>
          <p:nvPr/>
        </p:nvSpPr>
        <p:spPr>
          <a:xfrm>
            <a:off x="1960776" y="1706251"/>
            <a:ext cx="23854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About</a:t>
            </a:r>
          </a:p>
          <a:p>
            <a:pPr algn="ctr"/>
            <a:r>
              <a:rPr lang="en-US" sz="2000" dirty="0"/>
              <a:t>Wildlife Strikes by Aircrafts 2000-2011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87E7AA-0474-4419-BDD3-B41213807434}"/>
              </a:ext>
            </a:extLst>
          </p:cNvPr>
          <p:cNvSpPr/>
          <p:nvPr/>
        </p:nvSpPr>
        <p:spPr>
          <a:xfrm>
            <a:off x="4553586" y="1732279"/>
            <a:ext cx="1738262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DFDA3-824E-4155-A2FB-1C773EAD0F8B}"/>
              </a:ext>
            </a:extLst>
          </p:cNvPr>
          <p:cNvSpPr txBox="1"/>
          <p:nvPr/>
        </p:nvSpPr>
        <p:spPr>
          <a:xfrm>
            <a:off x="4589179" y="1753387"/>
            <a:ext cx="166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Instances</a:t>
            </a:r>
          </a:p>
          <a:p>
            <a:pPr algn="ctr"/>
            <a:r>
              <a:rPr lang="en-US" sz="2000" dirty="0"/>
              <a:t>25194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93A8A-2C9D-46B8-8305-6165DDD3B0F7}"/>
              </a:ext>
            </a:extLst>
          </p:cNvPr>
          <p:cNvSpPr txBox="1"/>
          <p:nvPr/>
        </p:nvSpPr>
        <p:spPr>
          <a:xfrm>
            <a:off x="6299200" y="178816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Attributes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FAB58E-31B4-4626-8755-D87E777AE700}"/>
              </a:ext>
            </a:extLst>
          </p:cNvPr>
          <p:cNvSpPr/>
          <p:nvPr/>
        </p:nvSpPr>
        <p:spPr>
          <a:xfrm>
            <a:off x="8723632" y="1757680"/>
            <a:ext cx="2310128" cy="109960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ED6AE-9F8F-43CC-9C0F-7389994F1A10}"/>
              </a:ext>
            </a:extLst>
          </p:cNvPr>
          <p:cNvSpPr txBox="1"/>
          <p:nvPr/>
        </p:nvSpPr>
        <p:spPr>
          <a:xfrm>
            <a:off x="8747760" y="184912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Tool</a:t>
            </a:r>
          </a:p>
          <a:p>
            <a:pPr algn="ctr"/>
            <a:r>
              <a:rPr lang="en-US" sz="2000" dirty="0"/>
              <a:t>Microsoft Power BI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6480A8-6921-47F5-AB78-0B0B07470D80}"/>
              </a:ext>
            </a:extLst>
          </p:cNvPr>
          <p:cNvSpPr/>
          <p:nvPr/>
        </p:nvSpPr>
        <p:spPr>
          <a:xfrm>
            <a:off x="353059" y="3036352"/>
            <a:ext cx="6063431" cy="3506688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F9F94-CFBA-45DD-925B-1C9B3324D6E4}"/>
              </a:ext>
            </a:extLst>
          </p:cNvPr>
          <p:cNvSpPr txBox="1"/>
          <p:nvPr/>
        </p:nvSpPr>
        <p:spPr>
          <a:xfrm>
            <a:off x="487679" y="3154680"/>
            <a:ext cx="30850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Attributes</a:t>
            </a:r>
          </a:p>
          <a:p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Airport_Name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Wildlife_NumberStruck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Effect_ImpactToFlight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Flight_Date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Aircraft_AirlineOperator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Origin_States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PhaseOfFlight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1BAD6-8285-4CEF-8B16-CAD00EBA1B93}"/>
              </a:ext>
            </a:extLst>
          </p:cNvPr>
          <p:cNvSpPr txBox="1"/>
          <p:nvPr/>
        </p:nvSpPr>
        <p:spPr>
          <a:xfrm>
            <a:off x="3421926" y="3579770"/>
            <a:ext cx="3355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Wildlife_Size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Conditions_Precipitation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Conditions_Sky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Wildlife_Species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PilotWarned_Wildlife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Cost_Total$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Altitude_Bin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1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>
            <a:extLst>
              <a:ext uri="{FF2B5EF4-FFF2-40B4-BE49-F238E27FC236}">
                <a16:creationId xmlns:a16="http://schemas.microsoft.com/office/drawing/2014/main" id="{2BE2D1B8-0887-4D2B-8C42-999040132B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FA085277-BAF7-40CC-A608-B030CA969F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009F90-86BF-44AE-B0EB-D68140E0E0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254369-4B26-4D6A-A4CD-BE3438297C3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F9E5E4A-488E-46C7-8C9A-0BDC55E6096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33" y="321734"/>
            <a:ext cx="4129237" cy="2606400"/>
          </a:xfrm>
          <a:prstGeom prst="rect">
            <a:avLst/>
          </a:prstGeom>
          <a:noFill/>
        </p:spPr>
      </p:pic>
      <p:pic>
        <p:nvPicPr>
          <p:cNvPr id="10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278C005-21DD-4E3F-8609-44452449B6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1469" y="321733"/>
            <a:ext cx="3375479" cy="3259667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72A97CF-4D45-442B-A22B-8CBF8EFEF7F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840" y="3017520"/>
            <a:ext cx="4139030" cy="336422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E5062-990C-4010-B636-B314EF6B3621}"/>
              </a:ext>
            </a:extLst>
          </p:cNvPr>
          <p:cNvSpPr txBox="1"/>
          <p:nvPr/>
        </p:nvSpPr>
        <p:spPr>
          <a:xfrm>
            <a:off x="5295200" y="3874180"/>
            <a:ext cx="5460784" cy="2824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Bodoni MT" panose="02070603080606020203" pitchFamily="18" charset="0"/>
                <a:ea typeface="+mj-ea"/>
                <a:cs typeface="+mj-cs"/>
              </a:rPr>
              <a:t>Data Preparation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Removed Irrelevant Attributes-Remarks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Removed Missing Values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Transformed Format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Calculation: Categorized Wildlife Strikes into Bins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Calculation: Grouped “Gulls” Species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7B1C7C-4168-416E-B322-3021EA9FFDF8}"/>
                  </a:ext>
                </a:extLst>
              </p14:cNvPr>
              <p14:cNvContentPartPr/>
              <p14:nvPr/>
            </p14:nvContentPartPr>
            <p14:xfrm>
              <a:off x="2173975" y="1381184"/>
              <a:ext cx="927720" cy="10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7B1C7C-4168-416E-B322-3021EA9FF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335" y="1345544"/>
                <a:ext cx="963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B46A25-38CB-49EF-877A-7DEDC5C4B0AF}"/>
                  </a:ext>
                </a:extLst>
              </p14:cNvPr>
              <p14:cNvContentPartPr/>
              <p14:nvPr/>
            </p14:nvContentPartPr>
            <p14:xfrm>
              <a:off x="2418591" y="362793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B46A25-38CB-49EF-877A-7DEDC5C4B0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0591" y="359193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D9BBE3-CB79-4762-89F6-35F5A95F593A}"/>
                  </a:ext>
                </a:extLst>
              </p14:cNvPr>
              <p14:cNvContentPartPr/>
              <p14:nvPr/>
            </p14:nvContentPartPr>
            <p14:xfrm>
              <a:off x="1538031" y="4504536"/>
              <a:ext cx="79200" cy="12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D9BBE3-CB79-4762-89F6-35F5A95F59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0031" y="4468896"/>
                <a:ext cx="114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8BABF1-EE5C-4133-935F-79EA5E881AA8}"/>
                  </a:ext>
                </a:extLst>
              </p14:cNvPr>
              <p14:cNvContentPartPr/>
              <p14:nvPr/>
            </p14:nvContentPartPr>
            <p14:xfrm>
              <a:off x="1550631" y="4685616"/>
              <a:ext cx="42120" cy="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8BABF1-EE5C-4133-935F-79EA5E881A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32631" y="4649976"/>
                <a:ext cx="77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77F671-233F-4811-8B30-C13500BFEE4D}"/>
                  </a:ext>
                </a:extLst>
              </p14:cNvPr>
              <p14:cNvContentPartPr/>
              <p14:nvPr/>
            </p14:nvContentPartPr>
            <p14:xfrm>
              <a:off x="-63249" y="47910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77F671-233F-4811-8B30-C13500BFEE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1249" y="475509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54F1F9-279D-4858-8F9A-B279FBA23B4D}"/>
                  </a:ext>
                </a:extLst>
              </p14:cNvPr>
              <p14:cNvContentPartPr/>
              <p14:nvPr/>
            </p14:nvContentPartPr>
            <p14:xfrm>
              <a:off x="5692609" y="179925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54F1F9-279D-4858-8F9A-B279FBA23B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6969" y="17272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74A0CD-D66A-41C7-A345-F54761B36EE3}"/>
                  </a:ext>
                </a:extLst>
              </p14:cNvPr>
              <p14:cNvContentPartPr/>
              <p14:nvPr/>
            </p14:nvContentPartPr>
            <p14:xfrm>
              <a:off x="5692609" y="1799255"/>
              <a:ext cx="1297800" cy="2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74A0CD-D66A-41C7-A345-F54761B36E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56969" y="1727255"/>
                <a:ext cx="1369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92716F-F964-466A-B501-A9C20FDC407B}"/>
                  </a:ext>
                </a:extLst>
              </p14:cNvPr>
              <p14:cNvContentPartPr/>
              <p14:nvPr/>
            </p14:nvContentPartPr>
            <p14:xfrm>
              <a:off x="5671729" y="196773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92716F-F964-466A-B501-A9C20FDC40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3729" y="193173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97C98F-C9F7-4017-91FA-56F004C815C0}"/>
                  </a:ext>
                </a:extLst>
              </p14:cNvPr>
              <p14:cNvContentPartPr/>
              <p14:nvPr/>
            </p14:nvContentPartPr>
            <p14:xfrm>
              <a:off x="5671729" y="1916255"/>
              <a:ext cx="1496160" cy="43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97C98F-C9F7-4017-91FA-56F004C815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53729" y="1880615"/>
                <a:ext cx="1531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0C5E68-5B1B-4353-A5E6-98D43BDEE976}"/>
                  </a:ext>
                </a:extLst>
              </p14:cNvPr>
              <p14:cNvContentPartPr/>
              <p14:nvPr/>
            </p14:nvContentPartPr>
            <p14:xfrm>
              <a:off x="5684329" y="2056295"/>
              <a:ext cx="1593000" cy="26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0C5E68-5B1B-4353-A5E6-98D43BDEE97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66329" y="2020295"/>
                <a:ext cx="1628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2B1511C-88A7-4D35-8427-2171D27100A6}"/>
                  </a:ext>
                </a:extLst>
              </p14:cNvPr>
              <p14:cNvContentPartPr/>
              <p14:nvPr/>
            </p14:nvContentPartPr>
            <p14:xfrm>
              <a:off x="5574889" y="2498375"/>
              <a:ext cx="392040" cy="9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2B1511C-88A7-4D35-8427-2171D27100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56889" y="2462735"/>
                <a:ext cx="427680" cy="80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CF4444-D80C-42C5-B771-99F3DF1190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88"/>
          <a:stretch/>
        </p:blipFill>
        <p:spPr>
          <a:xfrm>
            <a:off x="8508682" y="265339"/>
            <a:ext cx="3411985" cy="3362598"/>
          </a:xfrm>
          <a:prstGeom prst="rect">
            <a:avLst/>
          </a:prstGeom>
        </p:spPr>
      </p:pic>
      <p:pic>
        <p:nvPicPr>
          <p:cNvPr id="25" name="Picture 2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1BCEA1-653B-45F4-858B-A178058E619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-4404" r="10873" b="14827"/>
          <a:stretch/>
        </p:blipFill>
        <p:spPr>
          <a:xfrm>
            <a:off x="8671388" y="2216137"/>
            <a:ext cx="3101193" cy="13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0CA4F67-41A9-4275-A999-C1753CD3C242}"/>
                  </a:ext>
                </a:extLst>
              </p14:cNvPr>
              <p14:cNvContentPartPr/>
              <p14:nvPr/>
            </p14:nvContentPartPr>
            <p14:xfrm>
              <a:off x="8766420" y="2749763"/>
              <a:ext cx="4856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0CA4F67-41A9-4275-A999-C1753CD3C24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48780" y="2714123"/>
                <a:ext cx="521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6012DA7-835A-4597-84D0-EFBC149BA8B5}"/>
                  </a:ext>
                </a:extLst>
              </p14:cNvPr>
              <p14:cNvContentPartPr/>
              <p14:nvPr/>
            </p14:nvContentPartPr>
            <p14:xfrm>
              <a:off x="8923020" y="2950283"/>
              <a:ext cx="1437840" cy="22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6012DA7-835A-4597-84D0-EFBC149BA8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05020" y="2914283"/>
                <a:ext cx="1473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71D0824-8721-49C3-AD85-C49031159EA7}"/>
                  </a:ext>
                </a:extLst>
              </p14:cNvPr>
              <p14:cNvContentPartPr/>
              <p14:nvPr/>
            </p14:nvContentPartPr>
            <p14:xfrm>
              <a:off x="11149260" y="2997803"/>
              <a:ext cx="18720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71D0824-8721-49C3-AD85-C49031159E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31620" y="2962163"/>
                <a:ext cx="22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6744FA0-E16B-45A5-AEF0-9FA96F03DFB9}"/>
                  </a:ext>
                </a:extLst>
              </p14:cNvPr>
              <p14:cNvContentPartPr/>
              <p14:nvPr/>
            </p14:nvContentPartPr>
            <p14:xfrm>
              <a:off x="8735820" y="3387323"/>
              <a:ext cx="598320" cy="29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6744FA0-E16B-45A5-AEF0-9FA96F03DFB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18180" y="3351683"/>
                <a:ext cx="633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71CD54A-81B0-41BB-A011-62C178C44578}"/>
                  </a:ext>
                </a:extLst>
              </p14:cNvPr>
              <p14:cNvContentPartPr/>
              <p14:nvPr/>
            </p14:nvContentPartPr>
            <p14:xfrm>
              <a:off x="10279140" y="410858"/>
              <a:ext cx="1191960" cy="1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71CD54A-81B0-41BB-A011-62C178C4457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61500" y="374858"/>
                <a:ext cx="1227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08D8EE-EAC5-4C39-A225-EBA5FE1C1918}"/>
                  </a:ext>
                </a:extLst>
              </p14:cNvPr>
              <p14:cNvContentPartPr/>
              <p14:nvPr/>
            </p14:nvContentPartPr>
            <p14:xfrm>
              <a:off x="8593260" y="1229138"/>
              <a:ext cx="673200" cy="38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08D8EE-EAC5-4C39-A225-EBA5FE1C19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75260" y="1193138"/>
                <a:ext cx="7088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B61C2FE-B0E4-4E21-A04B-EDAF521E2C8D}"/>
                  </a:ext>
                </a:extLst>
              </p14:cNvPr>
              <p14:cNvContentPartPr/>
              <p14:nvPr/>
            </p14:nvContentPartPr>
            <p14:xfrm>
              <a:off x="10099140" y="1264058"/>
              <a:ext cx="227880" cy="27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B61C2FE-B0E4-4E21-A04B-EDAF521E2C8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81140" y="1228418"/>
                <a:ext cx="26352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37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71A7555-4196-4F40-977F-8227F71FA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1" t="17251" r="14982" b="11136"/>
          <a:stretch/>
        </p:blipFill>
        <p:spPr>
          <a:xfrm>
            <a:off x="91440" y="50987"/>
            <a:ext cx="12029440" cy="66548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F542B2-6C56-46AA-8C0E-5DCF540D1E77}"/>
              </a:ext>
            </a:extLst>
          </p:cNvPr>
          <p:cNvSpPr/>
          <p:nvPr/>
        </p:nvSpPr>
        <p:spPr>
          <a:xfrm>
            <a:off x="232633" y="5110480"/>
            <a:ext cx="3496087" cy="1438216"/>
          </a:xfrm>
          <a:prstGeom prst="rect">
            <a:avLst/>
          </a:prstGeom>
          <a:solidFill>
            <a:schemeClr val="accent2">
              <a:lumMod val="60000"/>
              <a:lumOff val="4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Geography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Ho: Costal Regions are more susceptible to strikes.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61D07-E5D2-4CB8-B8FE-52CAC521A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1" y="5136423"/>
            <a:ext cx="830343" cy="7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B4D7ED-7720-483E-A600-E8797DEE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3" t="18437" r="50906" b="67269"/>
          <a:stretch/>
        </p:blipFill>
        <p:spPr>
          <a:xfrm>
            <a:off x="5465135" y="978195"/>
            <a:ext cx="1488557" cy="542261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E128B3-6B30-4F4F-93D6-D2C470A04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48874"/>
          <a:stretch/>
        </p:blipFill>
        <p:spPr>
          <a:xfrm>
            <a:off x="8444520" y="2966482"/>
            <a:ext cx="3558340" cy="2911066"/>
          </a:xfrm>
          <a:prstGeom prst="rect">
            <a:avLst/>
          </a:prstGeom>
        </p:spPr>
      </p:pic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C892DA-CDBA-40C0-9F67-8B2A8CFB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0" r="60034"/>
          <a:stretch/>
        </p:blipFill>
        <p:spPr>
          <a:xfrm>
            <a:off x="189141" y="2860158"/>
            <a:ext cx="4002333" cy="2897499"/>
          </a:xfrm>
          <a:prstGeom prst="rect">
            <a:avLst/>
          </a:prstGeom>
        </p:spPr>
      </p:pic>
      <p:pic>
        <p:nvPicPr>
          <p:cNvPr id="25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306D8E-0B89-4A51-B792-051FFFAA4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r="56879" b="49027"/>
          <a:stretch/>
        </p:blipFill>
        <p:spPr>
          <a:xfrm>
            <a:off x="189141" y="154817"/>
            <a:ext cx="3959801" cy="2726606"/>
          </a:xfrm>
          <a:prstGeom prst="rect">
            <a:avLst/>
          </a:prstGeom>
        </p:spPr>
      </p:pic>
      <p:pic>
        <p:nvPicPr>
          <p:cNvPr id="26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D2A42-562E-4234-AFDB-08E297CD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49095" r="30466"/>
          <a:stretch/>
        </p:blipFill>
        <p:spPr>
          <a:xfrm>
            <a:off x="4338082" y="2360420"/>
            <a:ext cx="3794888" cy="29912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761F47-308C-4018-BC61-6DC894D1C946}"/>
              </a:ext>
            </a:extLst>
          </p:cNvPr>
          <p:cNvSpPr txBox="1"/>
          <p:nvPr/>
        </p:nvSpPr>
        <p:spPr>
          <a:xfrm>
            <a:off x="1600200" y="5598358"/>
            <a:ext cx="8991600" cy="1264762"/>
          </a:xfrm>
          <a:prstGeom prst="ellipse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Ho: Number of strikes increases with decrease in Pilot’s visibility.</a:t>
            </a:r>
          </a:p>
        </p:txBody>
      </p:sp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4C94AF84-3690-4CE0-B6DF-961BAC697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6" y="5853855"/>
            <a:ext cx="753767" cy="753767"/>
          </a:xfrm>
          <a:prstGeom prst="rect">
            <a:avLst/>
          </a:prstGeom>
        </p:spPr>
      </p:pic>
      <p:pic>
        <p:nvPicPr>
          <p:cNvPr id="24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B1F5F2-9A9D-47D5-B1F0-FDB7124A0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6" b="48874"/>
          <a:stretch/>
        </p:blipFill>
        <p:spPr>
          <a:xfrm>
            <a:off x="7892530" y="-60462"/>
            <a:ext cx="4111295" cy="26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BB10B-7629-4B35-BCCF-955A96056AFD}"/>
              </a:ext>
            </a:extLst>
          </p:cNvPr>
          <p:cNvSpPr txBox="1"/>
          <p:nvPr/>
        </p:nvSpPr>
        <p:spPr>
          <a:xfrm>
            <a:off x="1600200" y="5502671"/>
            <a:ext cx="8991600" cy="1264762"/>
          </a:xfrm>
          <a:prstGeom prst="ellipse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Ho: Warned Pilots are less susceptible to strikes.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EBC99-8FA2-437F-B285-509AFD63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04" y="5741589"/>
            <a:ext cx="725137" cy="69068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2F39436-6EA2-461A-A9D2-579AF9A41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" r="62849" b="56826"/>
          <a:stretch/>
        </p:blipFill>
        <p:spPr>
          <a:xfrm>
            <a:off x="0" y="0"/>
            <a:ext cx="5284381" cy="2600952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810FE12-24AA-492B-9818-D9D9401F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54944" r="4534" b="-1"/>
          <a:stretch/>
        </p:blipFill>
        <p:spPr>
          <a:xfrm>
            <a:off x="5411972" y="2936111"/>
            <a:ext cx="6780028" cy="2509857"/>
          </a:xfrm>
          <a:prstGeom prst="rect">
            <a:avLst/>
          </a:prstGeom>
        </p:spPr>
      </p:pic>
      <p:pic>
        <p:nvPicPr>
          <p:cNvPr id="24" name="Picture 2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EA3375B-80A5-4A05-BA1A-FF34F4036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2946" r="10494" b="47982"/>
          <a:stretch/>
        </p:blipFill>
        <p:spPr>
          <a:xfrm>
            <a:off x="5411972" y="90567"/>
            <a:ext cx="6694967" cy="2733575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AF0DA19-8919-4C4A-8133-FA88C77B0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8" r="65099" b="24650"/>
          <a:stretch/>
        </p:blipFill>
        <p:spPr>
          <a:xfrm>
            <a:off x="-27305" y="2936110"/>
            <a:ext cx="5154693" cy="1647239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4753CC-9119-485C-8737-30A9FA04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9406"/>
            <a:ext cx="5450182" cy="25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421</Words>
  <Application>Microsoft Office PowerPoint</Application>
  <PresentationFormat>Widescreen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Bodoni MT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Stuti</dc:creator>
  <cp:lastModifiedBy>Sharma, Stuti</cp:lastModifiedBy>
  <cp:revision>96</cp:revision>
  <dcterms:created xsi:type="dcterms:W3CDTF">2018-03-05T20:11:04Z</dcterms:created>
  <dcterms:modified xsi:type="dcterms:W3CDTF">2018-05-08T01:43:30Z</dcterms:modified>
</cp:coreProperties>
</file>